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11305309"/>
  <p:notesSz cx="11305309" cy="14630400"/>
  <p:embeddedFontLs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  <p:embeddedFont>
      <p:font typeface="Inter"/>
      <p:regular r:id="rId23"/>
    </p:embeddedFont>
    <p:embeddedFont>
      <p:font typeface="Inter"/>
      <p:regular r:id="rId24"/>
    </p:embeddedFont>
    <p:embeddedFont>
      <p:font typeface="Inter"/>
      <p:regular r:id="rId25"/>
    </p:embeddedFont>
    <p:embeddedFont>
      <p:font typeface="Inter"/>
      <p:regular r:id="rId2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9" Type="http://schemas.openxmlformats.org/officeDocument/2006/relationships/font" Target="fonts/font1.fntdata"/><Relationship Id="rId20" Type="http://schemas.openxmlformats.org/officeDocument/2006/relationships/font" Target="fonts/font2.fntdata"/><Relationship Id="rId21" Type="http://schemas.openxmlformats.org/officeDocument/2006/relationships/font" Target="fonts/font3.fntdata"/><Relationship Id="rId22" Type="http://schemas.openxmlformats.org/officeDocument/2006/relationships/font" Target="fonts/font4.fntdata"/><Relationship Id="rId23" Type="http://schemas.openxmlformats.org/officeDocument/2006/relationships/font" Target="fonts/font5.fntdata"/><Relationship Id="rId24" Type="http://schemas.openxmlformats.org/officeDocument/2006/relationships/font" Target="fonts/font6.fntdata"/><Relationship Id="rId25" Type="http://schemas.openxmlformats.org/officeDocument/2006/relationships/font" Target="fonts/font7.fntdata"/><Relationship Id="rId2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2255920"/>
            <a:ext cx="7264956" cy="3472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100"/>
              </a:lnSpc>
              <a:buNone/>
            </a:pPr>
            <a:r>
              <a:rPr lang="en-US" sz="7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Gitpod and Remote Working</a:t>
            </a:r>
            <a:endParaRPr lang="en-US" sz="7250" dirty="0"/>
          </a:p>
        </p:txBody>
      </p:sp>
      <p:sp>
        <p:nvSpPr>
          <p:cNvPr id="4" name="Text 1"/>
          <p:cNvSpPr/>
          <p:nvPr/>
        </p:nvSpPr>
        <p:spPr>
          <a:xfrm>
            <a:off x="939522" y="6130573"/>
            <a:ext cx="7264956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is revolutionizing remote work in software development. It offers a cloud-based environment that enables instant coding in a browser. This presentation explores Gitpod's features and its impact on remote development.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939522" y="8599801"/>
            <a:ext cx="429458" cy="429353"/>
          </a:xfrm>
          <a:prstGeom prst="roundRect">
            <a:avLst>
              <a:gd name="adj" fmla="val 2129503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42" y="8607419"/>
            <a:ext cx="414218" cy="4141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03164" y="8579803"/>
            <a:ext cx="1237059" cy="46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by 峰 喬</a:t>
            </a: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2632660"/>
            <a:ext cx="10799088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Conclusion: Why Choose Gitpod?</a:t>
            </a:r>
            <a:endParaRPr lang="en-US" sz="5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9522" y="4008090"/>
            <a:ext cx="3981926" cy="24603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39522" y="6803826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Remote Access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939522" y="7383994"/>
            <a:ext cx="3981926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 from anywhere with just a browser and internet connection.</a:t>
            </a:r>
            <a:endParaRPr lang="en-US" sz="21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118" y="4008090"/>
            <a:ext cx="3982045" cy="246041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24118" y="6803945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Powerful Resources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5324118" y="7384113"/>
            <a:ext cx="3982045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Access to high-performance virtual machines for development.</a:t>
            </a:r>
            <a:endParaRPr lang="en-US" sz="21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833" y="4008090"/>
            <a:ext cx="3982045" cy="246041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08833" y="6803945"/>
            <a:ext cx="3807500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Seamless Collaboration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>
            <a:off x="9708833" y="7384113"/>
            <a:ext cx="3982045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Facilitate team collaboration with shared development environments.</a:t>
            </a:r>
            <a:endParaRPr lang="en-US" sz="2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5922" y="1362336"/>
            <a:ext cx="6855381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Limitations of Gitpod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6425922" y="2905484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657856" y="3006068"/>
            <a:ext cx="140137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7298293" y="2905484"/>
            <a:ext cx="3482459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Resource Constraints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298293" y="3485653"/>
            <a:ext cx="6392585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CPU, RAM, storage limits, Bandwidth caps.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6425922" y="4485295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611779" y="4585878"/>
            <a:ext cx="232291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3150" dirty="0"/>
          </a:p>
        </p:txBody>
      </p:sp>
      <p:sp>
        <p:nvSpPr>
          <p:cNvPr id="10" name="Text 7"/>
          <p:cNvSpPr/>
          <p:nvPr/>
        </p:nvSpPr>
        <p:spPr>
          <a:xfrm>
            <a:off x="7298293" y="4485295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Time Limitations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298293" y="5065463"/>
            <a:ext cx="639258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Workspace inactivity timeouts, Monthly usage limits on free tier.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6425922" y="6494577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607254" y="6595160"/>
            <a:ext cx="241221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3150" dirty="0"/>
          </a:p>
        </p:txBody>
      </p:sp>
      <p:sp>
        <p:nvSpPr>
          <p:cNvPr id="14" name="Text 11"/>
          <p:cNvSpPr/>
          <p:nvPr/>
        </p:nvSpPr>
        <p:spPr>
          <a:xfrm>
            <a:off x="7298293" y="6494577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Offline Access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298293" y="7074746"/>
            <a:ext cx="639258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Internet dependency, challenges with offline development.</a:t>
            </a:r>
            <a:endParaRPr lang="en-US" sz="2100" dirty="0"/>
          </a:p>
        </p:txBody>
      </p:sp>
      <p:sp>
        <p:nvSpPr>
          <p:cNvPr id="16" name="Shape 13"/>
          <p:cNvSpPr/>
          <p:nvPr/>
        </p:nvSpPr>
        <p:spPr>
          <a:xfrm>
            <a:off x="6425922" y="8503860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599396" y="8604443"/>
            <a:ext cx="256937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3150" dirty="0"/>
          </a:p>
        </p:txBody>
      </p:sp>
      <p:sp>
        <p:nvSpPr>
          <p:cNvPr id="18" name="Text 15"/>
          <p:cNvSpPr/>
          <p:nvPr/>
        </p:nvSpPr>
        <p:spPr>
          <a:xfrm>
            <a:off x="7298293" y="8503860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Security Concern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7298293" y="9084028"/>
            <a:ext cx="639258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Data privacy in cloud environments, limited custom security implementations.</a:t>
            </a:r>
            <a:endParaRPr lang="en-US" sz="2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4810137"/>
            <a:ext cx="12751356" cy="16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200"/>
              </a:lnSpc>
              <a:buNone/>
            </a:pPr>
            <a:r>
              <a:rPr lang="en-US" sz="10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🙋</a:t>
            </a:r>
            <a:pPr algn="ctr" indent="0" marL="0">
              <a:lnSpc>
                <a:spcPts val="13200"/>
              </a:lnSpc>
              <a:buNone/>
            </a:pPr>
            <a:r>
              <a:rPr lang="en-US" sz="105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Q &amp; A</a:t>
            </a:r>
            <a:endParaRPr lang="en-US" sz="10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354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5077247"/>
            <a:ext cx="6711077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What is Gitpod?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939522" y="6318527"/>
            <a:ext cx="4071580" cy="3264132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207889" y="6586828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Cloud-based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207889" y="7166996"/>
            <a:ext cx="3534847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provides a development environment in the cloud, accessible from any device with a browser.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5279469" y="6318527"/>
            <a:ext cx="4071580" cy="3264132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5547836" y="6586828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Coding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5547836" y="7166996"/>
            <a:ext cx="3534847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allows developers to start coding immediately without local setup.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9619417" y="6318527"/>
            <a:ext cx="4071580" cy="3264132"/>
          </a:xfrm>
          <a:prstGeom prst="roundRect">
            <a:avLst>
              <a:gd name="adj" fmla="val 1234"/>
            </a:avLst>
          </a:prstGeom>
          <a:solidFill>
            <a:srgbClr val="F2EEEE"/>
          </a:solidFill>
          <a:ln/>
        </p:spPr>
      </p:sp>
      <p:sp>
        <p:nvSpPr>
          <p:cNvPr id="11" name="Text 8"/>
          <p:cNvSpPr/>
          <p:nvPr/>
        </p:nvSpPr>
        <p:spPr>
          <a:xfrm>
            <a:off x="9887783" y="6586828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Setup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9887783" y="7166996"/>
            <a:ext cx="3534847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automates the development environment setup, saving time and reducing configuration issues.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951314"/>
            <a:ext cx="72649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Rise of Remote Working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1326952" y="3031303"/>
            <a:ext cx="30480" cy="7322692"/>
          </a:xfrm>
          <a:prstGeom prst="roundRect">
            <a:avLst>
              <a:gd name="adj" fmla="val 132110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1613714" y="3619803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1040190" y="3333171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1272123" y="3433754"/>
            <a:ext cx="140137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3150" dirty="0"/>
          </a:p>
        </p:txBody>
      </p:sp>
      <p:sp>
        <p:nvSpPr>
          <p:cNvPr id="8" name="Text 5"/>
          <p:cNvSpPr/>
          <p:nvPr/>
        </p:nvSpPr>
        <p:spPr>
          <a:xfrm>
            <a:off x="2818567" y="3299604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 Trend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2818567" y="3879772"/>
            <a:ext cx="5385911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work has become a global trend, accelerated by recent events.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1613714" y="5863820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1040190" y="5577187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1226046" y="5677771"/>
            <a:ext cx="232291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3150" dirty="0"/>
          </a:p>
        </p:txBody>
      </p:sp>
      <p:sp>
        <p:nvSpPr>
          <p:cNvPr id="13" name="Text 10"/>
          <p:cNvSpPr/>
          <p:nvPr/>
        </p:nvSpPr>
        <p:spPr>
          <a:xfrm>
            <a:off x="2818567" y="5543620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Benefits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2818567" y="6123788"/>
            <a:ext cx="5385911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It offers advantages for both employees and employers, such as flexibility and cost savings.</a:t>
            </a:r>
            <a:endParaRPr lang="en-US" sz="2100" dirty="0"/>
          </a:p>
        </p:txBody>
      </p:sp>
      <p:sp>
        <p:nvSpPr>
          <p:cNvPr id="15" name="Shape 12"/>
          <p:cNvSpPr/>
          <p:nvPr/>
        </p:nvSpPr>
        <p:spPr>
          <a:xfrm>
            <a:off x="1613714" y="8537308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0190" y="8250676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1221522" y="8351259"/>
            <a:ext cx="241221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3150" dirty="0"/>
          </a:p>
        </p:txBody>
      </p:sp>
      <p:sp>
        <p:nvSpPr>
          <p:cNvPr id="18" name="Text 15"/>
          <p:cNvSpPr/>
          <p:nvPr/>
        </p:nvSpPr>
        <p:spPr>
          <a:xfrm>
            <a:off x="2818567" y="8217108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Challenges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2818567" y="8797277"/>
            <a:ext cx="5385911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Remote work presents challenges in collaboration and development processes.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8525" y="703249"/>
            <a:ext cx="6387703" cy="7249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700"/>
              </a:lnSpc>
              <a:buNone/>
            </a:pPr>
            <a:r>
              <a:rPr lang="en-US" sz="45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Features of Gitpod</a:t>
            </a:r>
            <a:endParaRPr lang="en-US" sz="4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525" y="1776096"/>
            <a:ext cx="580073" cy="5799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98525" y="2587904"/>
            <a:ext cx="3934777" cy="36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Pre-configured Workspaces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6298525" y="3089510"/>
            <a:ext cx="7519749" cy="371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offers ready-to-use development environments.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525" y="4156525"/>
            <a:ext cx="580073" cy="5799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98525" y="4968332"/>
            <a:ext cx="2900482" cy="36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Git Integration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6298525" y="5469938"/>
            <a:ext cx="7519749" cy="371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Seamless integration with GitHub, GitLab, and Bitbucket.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525" y="6536953"/>
            <a:ext cx="580073" cy="5799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98525" y="7348760"/>
            <a:ext cx="3122176" cy="36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VS Code-based Editor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6298525" y="7850367"/>
            <a:ext cx="7519749" cy="371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Familiar coding experience with VS Code in the browser.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525" y="8917381"/>
            <a:ext cx="580073" cy="5799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298525" y="9729189"/>
            <a:ext cx="4015978" cy="36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2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Docker-based Environments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6298525" y="10230795"/>
            <a:ext cx="7519749" cy="3711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and reproducible development environments.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3789069"/>
            <a:ext cx="8634293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Benefits for Remote Teams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5298649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Consistency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39522" y="5986186"/>
            <a:ext cx="3813334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ensures consistent development environments across the team.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5415320" y="5298649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Quick Onboarding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15320" y="5986186"/>
            <a:ext cx="3813334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New team members can start contributing quickly with pre-configured workspaces.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891117" y="5298649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Collaboration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1117" y="5986186"/>
            <a:ext cx="3813334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workspaces facilitate better collaboration among team members.</a:t>
            </a:r>
            <a:endParaRPr lang="en-US" sz="2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5922" y="1392095"/>
            <a:ext cx="72649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Streamlined Workflow with Gitpod</a:t>
            </a:r>
            <a:endParaRPr lang="en-US" sz="5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5922" y="3472083"/>
            <a:ext cx="1342192" cy="214700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170783" y="3740384"/>
            <a:ext cx="3589139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Instant Project Spinup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>
            <a:off x="8170783" y="4320553"/>
            <a:ext cx="552009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Start working on projects immediately without setup time.</a:t>
            </a:r>
            <a:endParaRPr lang="en-US" sz="2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922" y="5619087"/>
            <a:ext cx="1342192" cy="214700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170783" y="5887388"/>
            <a:ext cx="4124801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Automated Configuration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>
            <a:off x="8170783" y="6467557"/>
            <a:ext cx="552009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Environment configuration is automated, reducing manual work.</a:t>
            </a:r>
            <a:endParaRPr lang="en-US" sz="2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5922" y="7766091"/>
            <a:ext cx="1342192" cy="214700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170783" y="8034392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Easy Sharing</a:t>
            </a:r>
            <a:endParaRPr lang="en-US" sz="2600" dirty="0"/>
          </a:p>
        </p:txBody>
      </p:sp>
      <p:sp>
        <p:nvSpPr>
          <p:cNvPr id="12" name="Text 6"/>
          <p:cNvSpPr/>
          <p:nvPr/>
        </p:nvSpPr>
        <p:spPr>
          <a:xfrm>
            <a:off x="8170783" y="8614561"/>
            <a:ext cx="552009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 workspaces effortlessly for collaboration and code reviews.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4017" y="738007"/>
            <a:ext cx="7268766" cy="16738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Best Practices for Remote Development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6424017" y="3114864"/>
            <a:ext cx="602694" cy="60254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6655356" y="3215209"/>
            <a:ext cx="139898" cy="40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7294602" y="3114864"/>
            <a:ext cx="4404360" cy="41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Customize Your Workspace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294602" y="3694080"/>
            <a:ext cx="6398181" cy="85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Tailor your Gitpod environment to your specific needs.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6424017" y="5120218"/>
            <a:ext cx="602694" cy="60254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9" name="Text 6"/>
          <p:cNvSpPr/>
          <p:nvPr/>
        </p:nvSpPr>
        <p:spPr>
          <a:xfrm>
            <a:off x="6609398" y="5220564"/>
            <a:ext cx="231815" cy="40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3150" dirty="0"/>
          </a:p>
        </p:txBody>
      </p:sp>
      <p:sp>
        <p:nvSpPr>
          <p:cNvPr id="10" name="Text 7"/>
          <p:cNvSpPr/>
          <p:nvPr/>
        </p:nvSpPr>
        <p:spPr>
          <a:xfrm>
            <a:off x="7294602" y="5120218"/>
            <a:ext cx="3348752" cy="41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 Snapshots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294602" y="5699435"/>
            <a:ext cx="6398181" cy="85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Create and utilize snapshots for quick environment restoration.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6424017" y="7125573"/>
            <a:ext cx="602694" cy="60254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13" name="Text 10"/>
          <p:cNvSpPr/>
          <p:nvPr/>
        </p:nvSpPr>
        <p:spPr>
          <a:xfrm>
            <a:off x="6604992" y="7225918"/>
            <a:ext cx="240744" cy="40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3150" dirty="0"/>
          </a:p>
        </p:txBody>
      </p:sp>
      <p:sp>
        <p:nvSpPr>
          <p:cNvPr id="14" name="Text 11"/>
          <p:cNvSpPr/>
          <p:nvPr/>
        </p:nvSpPr>
        <p:spPr>
          <a:xfrm>
            <a:off x="7294602" y="7125573"/>
            <a:ext cx="3348752" cy="41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Prebuilds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294602" y="7704789"/>
            <a:ext cx="6398181" cy="85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 prebuilds to reduce startup time for your projects.</a:t>
            </a:r>
            <a:endParaRPr lang="en-US" sz="2100" dirty="0"/>
          </a:p>
        </p:txBody>
      </p:sp>
      <p:sp>
        <p:nvSpPr>
          <p:cNvPr id="16" name="Shape 13"/>
          <p:cNvSpPr/>
          <p:nvPr/>
        </p:nvSpPr>
        <p:spPr>
          <a:xfrm>
            <a:off x="6424017" y="9130927"/>
            <a:ext cx="602694" cy="602547"/>
          </a:xfrm>
          <a:prstGeom prst="roundRect">
            <a:avLst>
              <a:gd name="adj" fmla="val 6669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597134" y="9231272"/>
            <a:ext cx="256342" cy="401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4</a:t>
            </a:r>
            <a:endParaRPr lang="en-US" sz="3150" dirty="0"/>
          </a:p>
        </p:txBody>
      </p:sp>
      <p:sp>
        <p:nvSpPr>
          <p:cNvPr id="18" name="Text 15"/>
          <p:cNvSpPr/>
          <p:nvPr/>
        </p:nvSpPr>
        <p:spPr>
          <a:xfrm>
            <a:off x="7294602" y="9130927"/>
            <a:ext cx="3348752" cy="4185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Integrate with CI/CD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7294602" y="9710143"/>
            <a:ext cx="6398181" cy="857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Connect Gitpod with your CI/CD pipelines for seamless development.</a:t>
            </a:r>
            <a:endParaRPr lang="en-US" sz="2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354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5160928"/>
            <a:ext cx="12143780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Overcoming Remote Work Challenges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939522" y="6402207"/>
            <a:ext cx="12751356" cy="3096771"/>
          </a:xfrm>
          <a:prstGeom prst="roundRect">
            <a:avLst>
              <a:gd name="adj" fmla="val 1300"/>
            </a:avLst>
          </a:prstGeom>
          <a:noFill/>
          <a:ln w="1524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54762" y="6417444"/>
            <a:ext cx="12720876" cy="766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223129" y="6585995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Challenge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7587377" y="6585995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Gitpod Solution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954762" y="7184018"/>
            <a:ext cx="12720876" cy="7665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223129" y="7352569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"It works on my machine"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7587377" y="7352569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Consistent environments</a:t>
            </a:r>
            <a:endParaRPr lang="en-US" sz="2100" dirty="0"/>
          </a:p>
        </p:txBody>
      </p:sp>
      <p:sp>
        <p:nvSpPr>
          <p:cNvPr id="11" name="Shape 8"/>
          <p:cNvSpPr/>
          <p:nvPr/>
        </p:nvSpPr>
        <p:spPr>
          <a:xfrm>
            <a:off x="954762" y="7950593"/>
            <a:ext cx="12720876" cy="766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223129" y="8119144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setup times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7587377" y="8119144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Instant project spinup</a:t>
            </a:r>
            <a:endParaRPr lang="en-US" sz="2100" dirty="0"/>
          </a:p>
        </p:txBody>
      </p:sp>
      <p:sp>
        <p:nvSpPr>
          <p:cNvPr id="14" name="Shape 11"/>
          <p:cNvSpPr/>
          <p:nvPr/>
        </p:nvSpPr>
        <p:spPr>
          <a:xfrm>
            <a:off x="954762" y="8717167"/>
            <a:ext cx="12720876" cy="7665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223129" y="8885719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Collaboration difficulties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7587377" y="8885719"/>
            <a:ext cx="58198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Shared workspaces</a:t>
            </a:r>
            <a:endParaRPr lang="en-US" sz="2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5922" y="1380787"/>
            <a:ext cx="72649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30303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The Future of Remote Development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6813352" y="3460775"/>
            <a:ext cx="30480" cy="6463748"/>
          </a:xfrm>
          <a:prstGeom prst="roundRect">
            <a:avLst>
              <a:gd name="adj" fmla="val 132110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7100114" y="4049276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6526590" y="3762643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6758523" y="3863227"/>
            <a:ext cx="140137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</a:t>
            </a:r>
            <a:endParaRPr lang="en-US" sz="3150" dirty="0"/>
          </a:p>
        </p:txBody>
      </p:sp>
      <p:sp>
        <p:nvSpPr>
          <p:cNvPr id="8" name="Text 5"/>
          <p:cNvSpPr/>
          <p:nvPr/>
        </p:nvSpPr>
        <p:spPr>
          <a:xfrm>
            <a:off x="8304967" y="3729076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Cloud Adoption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8304967" y="4309244"/>
            <a:ext cx="5385911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Increased adoption of cloud development environments.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7100114" y="6293292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6526590" y="6006660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2" name="Text 9"/>
          <p:cNvSpPr/>
          <p:nvPr/>
        </p:nvSpPr>
        <p:spPr>
          <a:xfrm>
            <a:off x="6712446" y="6107243"/>
            <a:ext cx="232291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</a:t>
            </a:r>
            <a:endParaRPr lang="en-US" sz="3150" dirty="0"/>
          </a:p>
        </p:txBody>
      </p:sp>
      <p:sp>
        <p:nvSpPr>
          <p:cNvPr id="13" name="Text 10"/>
          <p:cNvSpPr/>
          <p:nvPr/>
        </p:nvSpPr>
        <p:spPr>
          <a:xfrm>
            <a:off x="8304967" y="5973092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 Integration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8304967" y="6553261"/>
            <a:ext cx="5385911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Integration with AI-powered coding assistants.</a:t>
            </a:r>
            <a:endParaRPr lang="en-US" sz="2100" dirty="0"/>
          </a:p>
        </p:txBody>
      </p:sp>
      <p:sp>
        <p:nvSpPr>
          <p:cNvPr id="15" name="Shape 12"/>
          <p:cNvSpPr/>
          <p:nvPr/>
        </p:nvSpPr>
        <p:spPr>
          <a:xfrm>
            <a:off x="7100114" y="8537308"/>
            <a:ext cx="939522" cy="30473"/>
          </a:xfrm>
          <a:prstGeom prst="roundRect">
            <a:avLst>
              <a:gd name="adj" fmla="val 132140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6526590" y="8250676"/>
            <a:ext cx="604004" cy="603856"/>
          </a:xfrm>
          <a:prstGeom prst="roundRect">
            <a:avLst>
              <a:gd name="adj" fmla="val 6668"/>
            </a:avLst>
          </a:prstGeom>
          <a:solidFill>
            <a:srgbClr val="F2EEEE"/>
          </a:solidFill>
          <a:ln/>
        </p:spPr>
      </p:sp>
      <p:sp>
        <p:nvSpPr>
          <p:cNvPr id="17" name="Text 14"/>
          <p:cNvSpPr/>
          <p:nvPr/>
        </p:nvSpPr>
        <p:spPr>
          <a:xfrm>
            <a:off x="6707922" y="8351259"/>
            <a:ext cx="241221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3</a:t>
            </a:r>
            <a:endParaRPr lang="en-US" sz="3150" dirty="0"/>
          </a:p>
        </p:txBody>
      </p:sp>
      <p:sp>
        <p:nvSpPr>
          <p:cNvPr id="18" name="Text 15"/>
          <p:cNvSpPr/>
          <p:nvPr/>
        </p:nvSpPr>
        <p:spPr>
          <a:xfrm>
            <a:off x="8304967" y="8217108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464646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Collaborative Tools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8304967" y="8797277"/>
            <a:ext cx="5385911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464646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Evolution of tools for seamless team collaboration.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2024-09-09T12:35:35Z</dcterms:created>
  <dcterms:modified xsi:type="dcterms:W3CDTF">2024-09-09T12:35:35Z</dcterms:modified>
</cp:coreProperties>
</file>